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2"/>
  </p:notesMasterIdLst>
  <p:sldIdLst>
    <p:sldId id="257" r:id="rId2"/>
    <p:sldId id="260" r:id="rId3"/>
    <p:sldId id="258" r:id="rId4"/>
    <p:sldId id="301" r:id="rId5"/>
    <p:sldId id="302" r:id="rId6"/>
    <p:sldId id="303" r:id="rId7"/>
    <p:sldId id="304" r:id="rId8"/>
    <p:sldId id="305" r:id="rId9"/>
    <p:sldId id="306" r:id="rId10"/>
    <p:sldId id="272" r:id="rId1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A67D0A8-7F4E-B143-996B-7465776EEC83}">
          <p14:sldIdLst>
            <p14:sldId id="257"/>
            <p14:sldId id="260"/>
            <p14:sldId id="258"/>
            <p14:sldId id="301"/>
            <p14:sldId id="302"/>
            <p14:sldId id="303"/>
            <p14:sldId id="304"/>
            <p14:sldId id="305"/>
            <p14:sldId id="306"/>
          </p14:sldIdLst>
        </p14:section>
        <p14:section name="Untitled Section" id="{B9A4AF9C-ACB8-D141-A253-B0E159917A77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orge Strovolide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8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6252D0-B115-5E44-8091-CD35FCDD9FB0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30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92E7F2-2EC7-1E43-9442-5524FF86EFF6}" type="slidenum">
              <a:rPr lang="el-GR"/>
              <a:pPr eaLnBrk="1" hangingPunct="1"/>
              <a:t>1</a:t>
            </a:fld>
            <a:endParaRPr lang="el-GR" dirty="0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71" tIns="45286" rIns="90571" bIns="45286" anchor="b"/>
          <a:lstStyle>
            <a:lvl1pPr defTabSz="90646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0646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646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646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646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A7464339-A776-1F44-AD87-AAF5D6C4F0F1}" type="slidenum">
              <a:rPr lang="en-GB" sz="1200">
                <a:latin typeface="Century Gothic" charset="0"/>
              </a:rPr>
              <a:pPr algn="r" eaLnBrk="1" hangingPunct="1"/>
              <a:t>1</a:t>
            </a:fld>
            <a:endParaRPr lang="en-GB" sz="1200" dirty="0">
              <a:latin typeface="Century Gothic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571" tIns="45286" rIns="90571" bIns="45286"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C11473-4CE4-AE4B-BD4C-79AD8101632A}" type="slidenum">
              <a:rPr lang="el-GR"/>
              <a:pPr eaLnBrk="1" hangingPunct="1"/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1FEAF0D-8AC0-244B-8B46-7C1088995C4A}" type="slidenum">
              <a:rPr lang="el-GR"/>
              <a:pPr eaLnBrk="1" hangingPunct="1"/>
              <a:t>3</a:t>
            </a:fld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16CEA42-6CF5-EF47-9D0D-B67E8174A12D}" type="slidenum">
              <a:rPr lang="el-GR"/>
              <a:pPr eaLnBrk="1" hangingPunct="1"/>
              <a:t>10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ea typeface="+mn-ea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ea typeface="+mn-ea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ea typeface="+mn-ea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ea typeface="+mn-ea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4234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4234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7D3AA-9815-DE42-A05D-8245AA2F3C2A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069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D7718-7100-104E-88CF-AEDCDD66F4B5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96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3AE7E-F76A-9C44-A811-BDC5D8115047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6150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el-GR" noProof="0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7EDC9-78A9-DE44-A812-45EFA5D8B417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719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0F3FC-21C5-D44E-BD43-B0FC4A4720B8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417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B3E23-47A1-9442-8611-DC3315400C5A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969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EC2BE4-CC56-E945-B423-9698D0C8E710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693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69724-0810-E04B-A5C4-DBD4F80B7557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049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FA3BB-97FE-C846-9ECD-63A09D7EC768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722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1B528F-1518-1E48-92AD-9BC615E26389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113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88D54-C7DB-614B-8A61-AE2E889D147F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718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1F133-B3C9-5441-ABF7-CF93D6F98DE3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9293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131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ea typeface="+mn-ea"/>
              </a:endParaRPr>
            </a:p>
          </p:txBody>
        </p:sp>
        <p:sp>
          <p:nvSpPr>
            <p:cNvPr id="14131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ea typeface="+mn-ea"/>
              </a:endParaRPr>
            </a:p>
          </p:txBody>
        </p:sp>
        <p:sp>
          <p:nvSpPr>
            <p:cNvPr id="14131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ea typeface="+mn-ea"/>
              </a:endParaRPr>
            </a:p>
          </p:txBody>
        </p:sp>
        <p:sp>
          <p:nvSpPr>
            <p:cNvPr id="14131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ea typeface="+mn-ea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4132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4132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4132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132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132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9AF29BA5-7AF5-4D42-B054-5FB4C5834F3D}" type="slidenum">
              <a:rPr lang="el-GR"/>
              <a:pPr/>
              <a:t>‹#›</a:t>
            </a:fld>
            <a:endParaRPr lang="el-GR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6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0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0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charset="0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pi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sia.org.cy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FE9045-3C6C-A348-83AB-E84357D3C6AF}" type="slidenum">
              <a:rPr lang="el-GR"/>
              <a:pPr eaLnBrk="1" hangingPunct="1"/>
              <a:t>1</a:t>
            </a:fld>
            <a:endParaRPr lang="el-GR" dirty="0"/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38500" y="625110"/>
            <a:ext cx="1714600" cy="342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37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52500" y="4767470"/>
            <a:ext cx="77724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el-GR" sz="2400" dirty="0">
                <a:latin typeface="Calibri"/>
                <a:cs typeface="Calibri"/>
              </a:rPr>
              <a:t>5</a:t>
            </a:r>
            <a:r>
              <a:rPr lang="el-GR" sz="2400" baseline="30000" dirty="0">
                <a:latin typeface="Calibri"/>
                <a:cs typeface="Calibri"/>
              </a:rPr>
              <a:t>ο</a:t>
            </a:r>
            <a:r>
              <a:rPr lang="el-GR" sz="2400" dirty="0">
                <a:latin typeface="Calibri"/>
                <a:cs typeface="Calibri"/>
              </a:rPr>
              <a:t> </a:t>
            </a:r>
            <a:r>
              <a:rPr lang="en-GB" sz="2400" dirty="0">
                <a:latin typeface="Calibri"/>
                <a:cs typeface="Calibri"/>
              </a:rPr>
              <a:t>Property Show 2023</a:t>
            </a:r>
            <a:endParaRPr lang="el-GR" sz="24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>
                <a:latin typeface="Calibri"/>
                <a:cs typeface="Calibri"/>
              </a:rPr>
              <a:t>Λευκωσία, </a:t>
            </a:r>
            <a:r>
              <a:rPr lang="en-US" sz="2400" dirty="0">
                <a:latin typeface="Calibri"/>
                <a:cs typeface="Calibri"/>
              </a:rPr>
              <a:t>10</a:t>
            </a:r>
            <a:r>
              <a:rPr lang="el-GR" sz="2400" dirty="0">
                <a:latin typeface="Calibri"/>
                <a:cs typeface="Calibri"/>
              </a:rPr>
              <a:t> Μαρτίου</a:t>
            </a:r>
            <a:r>
              <a:rPr lang="en-US" sz="2400" dirty="0">
                <a:latin typeface="Calibri"/>
                <a:cs typeface="Calibri"/>
              </a:rPr>
              <a:t> 2023</a:t>
            </a:r>
            <a:endParaRPr lang="el-GR" sz="24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l-GR" sz="2500" dirty="0">
                <a:latin typeface="Calibri" charset="0"/>
              </a:rPr>
              <a:t>Ετοιμάστηκε από</a:t>
            </a:r>
            <a:r>
              <a:rPr lang="en-GB" sz="2500" dirty="0">
                <a:latin typeface="Calibri" charset="0"/>
              </a:rPr>
              <a:t>: </a:t>
            </a:r>
            <a:r>
              <a:rPr lang="el-GR" sz="2500" dirty="0">
                <a:latin typeface="Calibri" charset="0"/>
              </a:rPr>
              <a:t>Γιώργο Στροβολίδη – Επίτιμο  Πρόεδρο</a:t>
            </a:r>
            <a:endParaRPr lang="en-GB" sz="2500" dirty="0">
              <a:latin typeface="Calibri" charset="0"/>
            </a:endParaRPr>
          </a:p>
        </p:txBody>
      </p:sp>
      <p:sp>
        <p:nvSpPr>
          <p:cNvPr id="3077" name="Slide Number Placeholder 5"/>
          <p:cNvSpPr txBox="1">
            <a:spLocks noGrp="1"/>
          </p:cNvSpPr>
          <p:nvPr/>
        </p:nvSpPr>
        <p:spPr bwMode="auto"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905000" y="590820"/>
            <a:ext cx="5486400" cy="629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11163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None/>
            </a:pPr>
            <a:endParaRPr lang="el-GR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411163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None/>
            </a:pPr>
            <a:r>
              <a:rPr lang="el-GR" sz="1400" b="1" i="1" dirty="0">
                <a:solidFill>
                  <a:srgbClr val="FFFF00"/>
                </a:solidFill>
                <a:latin typeface="Calibri"/>
                <a:cs typeface="Calibri"/>
              </a:rPr>
              <a:t>Προστατεύει τα συμφέροντα των ιδιοκτητών για 59 χρόνια</a:t>
            </a:r>
            <a:endParaRPr lang="en-US" sz="1400" b="1" i="1" dirty="0">
              <a:solidFill>
                <a:srgbClr val="FFFF00"/>
              </a:solidFill>
              <a:latin typeface="Calibri"/>
              <a:cs typeface="Calibri"/>
            </a:endParaRPr>
          </a:p>
          <a:p>
            <a:pPr marL="411163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None/>
            </a:pPr>
            <a:endParaRPr lang="en-GB" sz="1400" b="1" i="1" dirty="0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81100" y="2350605"/>
            <a:ext cx="6781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11163" indent="-3429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None/>
            </a:pPr>
            <a:r>
              <a:rPr lang="el-GR" sz="3200" dirty="0">
                <a:solidFill>
                  <a:srgbClr val="FF0000"/>
                </a:solidFill>
                <a:latin typeface="Calibri"/>
                <a:cs typeface="Calibri"/>
              </a:rPr>
              <a:t>Η αγορά ακινήτου στην Κύπρο (κυρίως) – πως να αποφεύγονται τα ναρκοπέδια</a:t>
            </a:r>
            <a:endParaRPr lang="en-GB" sz="3200" dirty="0">
              <a:solidFill>
                <a:srgbClr val="FFFF00"/>
              </a:solidFill>
              <a:effectLst>
                <a:outerShdw blurRad="38100" dist="38100" dir="2700000" algn="tl">
                  <a:srgbClr val="010199"/>
                </a:outerShdw>
              </a:effectLst>
              <a:latin typeface="Calibri"/>
              <a:cs typeface="Calibri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5CACBBB-0091-A641-A0EF-0BEC22C92405}" type="slidenum">
              <a:rPr lang="el-GR"/>
              <a:pPr eaLnBrk="1" hangingPunct="1"/>
              <a:t>10</a:t>
            </a:fld>
            <a:endParaRPr lang="el-GR" dirty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>
                <a:latin typeface="Calibri" charset="0"/>
              </a:rPr>
              <a:t>Απαντήσεις στα ερωτήματά σας/συζήτηση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 dirty="0">
                <a:latin typeface="Calibri" charset="0"/>
              </a:rPr>
              <a:t>Ο ΛΟΓΟΣ ΣΕ ΣΑΣ!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l-GR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l-GR" sz="2000" dirty="0">
              <a:latin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/>
      <p:bldP spid="1689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76EFD8-B8E2-A145-843F-207223274C6E}" type="slidenum">
              <a:rPr lang="el-GR"/>
              <a:pPr eaLnBrk="1" hangingPunct="1"/>
              <a:t>2</a:t>
            </a:fld>
            <a:endParaRPr lang="el-GR" dirty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>
                <a:latin typeface="Calibri" charset="0"/>
              </a:rPr>
              <a:t>Σύντομη εισαγωγή στον ΚΣΙΑ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000" dirty="0">
                <a:latin typeface="Calibri" charset="0"/>
              </a:rPr>
              <a:t>Ιδρύθηκε το 1964 (συμπληρώνει δηλαδή </a:t>
            </a:r>
            <a:r>
              <a:rPr lang="en-US" sz="2000" dirty="0">
                <a:latin typeface="Calibri" charset="0"/>
              </a:rPr>
              <a:t>5</a:t>
            </a:r>
            <a:r>
              <a:rPr lang="el-GR" sz="2000" dirty="0">
                <a:latin typeface="Calibri" charset="0"/>
              </a:rPr>
              <a:t>9 χρόνια ζωής).</a:t>
            </a:r>
          </a:p>
          <a:p>
            <a:pPr eaLnBrk="1" hangingPunct="1">
              <a:lnSpc>
                <a:spcPct val="90000"/>
              </a:lnSpc>
            </a:pPr>
            <a:r>
              <a:rPr lang="el-GR" sz="2000" dirty="0">
                <a:latin typeface="Calibri" charset="0"/>
              </a:rPr>
              <a:t>Προστατεύει τα συμφέροντα των ιδιοκτητών ανά την Κύπρο, μικρών και μεγάλων</a:t>
            </a:r>
            <a:r>
              <a:rPr lang="en-US" sz="2000" dirty="0">
                <a:latin typeface="Calibri" charset="0"/>
              </a:rPr>
              <a:t> (</a:t>
            </a:r>
            <a:r>
              <a:rPr lang="el-GR" sz="2000" dirty="0">
                <a:latin typeface="Calibri" charset="0"/>
              </a:rPr>
              <a:t>επίσημα στοιχεία ανεβάζουν τον αριθμό των ιδιοκτητών στην Κύπρο στις 590.000).  Δεν είναι επαγγελματικός σύνδεσμος, ο κοινός παρονομαστής είναι η ιδιοκτησία.</a:t>
            </a:r>
          </a:p>
          <a:p>
            <a:pPr eaLnBrk="1" hangingPunct="1">
              <a:lnSpc>
                <a:spcPct val="90000"/>
              </a:lnSpc>
            </a:pPr>
            <a:r>
              <a:rPr lang="el-GR" sz="2000" dirty="0">
                <a:latin typeface="Calibri" charset="0"/>
              </a:rPr>
              <a:t>Ενεργό μέλος της Διεθνούς </a:t>
            </a:r>
            <a:r>
              <a:rPr kumimoji="1" lang="el-GR" sz="2000" dirty="0">
                <a:latin typeface="Calibri"/>
                <a:cs typeface="Calibri"/>
              </a:rPr>
              <a:t>Ένωσης Ιδιοκτητών Ακινήτων (</a:t>
            </a:r>
            <a:r>
              <a:rPr kumimoji="1" lang="en-US" sz="2000" dirty="0">
                <a:latin typeface="Calibri"/>
                <a:cs typeface="Calibri"/>
              </a:rPr>
              <a:t>UIPI)</a:t>
            </a:r>
            <a:r>
              <a:rPr lang="el-GR" sz="2000" dirty="0">
                <a:latin typeface="Calibri"/>
                <a:cs typeface="Calibri"/>
              </a:rPr>
              <a:t> </a:t>
            </a:r>
            <a:r>
              <a:rPr lang="el-GR" sz="2000" dirty="0">
                <a:latin typeface="Calibri" charset="0"/>
              </a:rPr>
              <a:t>(</a:t>
            </a:r>
            <a:r>
              <a:rPr lang="en-GB" sz="2000" dirty="0">
                <a:latin typeface="Calibri" charset="0"/>
                <a:hlinkClick r:id="rId3"/>
              </a:rPr>
              <a:t>www.uipi.com</a:t>
            </a:r>
            <a:r>
              <a:rPr lang="en-GB" sz="2000" dirty="0">
                <a:latin typeface="Calibri" charset="0"/>
              </a:rPr>
              <a:t>) </a:t>
            </a:r>
            <a:r>
              <a:rPr lang="el-GR" sz="2000" dirty="0">
                <a:latin typeface="Calibri" charset="0"/>
              </a:rPr>
              <a:t>εδώ και πολλά χρόνια.</a:t>
            </a:r>
            <a:endParaRPr lang="el-GR" sz="2000" dirty="0">
              <a:latin typeface="Calibri"/>
              <a:cs typeface="Calibri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000" dirty="0">
                <a:latin typeface="Calibri" charset="0"/>
              </a:rPr>
              <a:t>Αναβαθμίζει την ιστοσελίδα του (</a:t>
            </a:r>
            <a:r>
              <a:rPr lang="en-GB" sz="2000" dirty="0">
                <a:latin typeface="Calibri" charset="0"/>
                <a:hlinkClick r:id="rId4"/>
              </a:rPr>
              <a:t>www.ksia.org.cy</a:t>
            </a:r>
            <a:r>
              <a:rPr lang="en-GB" sz="2000" dirty="0">
                <a:latin typeface="Calibri" charset="0"/>
              </a:rPr>
              <a:t>) </a:t>
            </a:r>
            <a:r>
              <a:rPr lang="el-GR" sz="2000" dirty="0">
                <a:latin typeface="Calibri" charset="0"/>
              </a:rPr>
              <a:t>για να προσφέρει πρωτοποριακές  υπηρεσίες και πληροφόρηση.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l-GR" sz="200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P spid="146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10309AD-98C0-7E40-BEF7-63BFF1E23A0E}" type="slidenum">
              <a:rPr lang="el-GR"/>
              <a:pPr eaLnBrk="1" hangingPunct="1"/>
              <a:t>3</a:t>
            </a:fld>
            <a:endParaRPr lang="el-GR" dirty="0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>
                <a:latin typeface="Calibri" charset="0"/>
              </a:rPr>
              <a:t>Τα στάδια που εμπλέκονται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800" dirty="0">
                <a:latin typeface="Calibri" charset="0"/>
              </a:rPr>
              <a:t>Η αναζήτηση</a:t>
            </a:r>
          </a:p>
          <a:p>
            <a:pPr eaLnBrk="1" hangingPunct="1"/>
            <a:r>
              <a:rPr lang="en-US" sz="2800" dirty="0">
                <a:latin typeface="Calibri" charset="0"/>
              </a:rPr>
              <a:t>H</a:t>
            </a:r>
            <a:r>
              <a:rPr lang="el-GR" sz="2800" dirty="0">
                <a:latin typeface="Calibri" charset="0"/>
              </a:rPr>
              <a:t> επίσκεψη</a:t>
            </a:r>
          </a:p>
          <a:p>
            <a:pPr eaLnBrk="1" hangingPunct="1"/>
            <a:r>
              <a:rPr lang="el-GR" sz="2800" dirty="0">
                <a:latin typeface="Calibri" charset="0"/>
              </a:rPr>
              <a:t>Η επιλογή</a:t>
            </a:r>
          </a:p>
          <a:p>
            <a:pPr eaLnBrk="1" hangingPunct="1"/>
            <a:r>
              <a:rPr lang="el-GR" sz="2800" dirty="0">
                <a:latin typeface="Calibri" charset="0"/>
              </a:rPr>
              <a:t>Η τελική έρευνα (</a:t>
            </a:r>
            <a:r>
              <a:rPr lang="en-GB" sz="2800" dirty="0">
                <a:latin typeface="Calibri" charset="0"/>
              </a:rPr>
              <a:t>due diligence)</a:t>
            </a:r>
            <a:endParaRPr lang="en-US" sz="2800" dirty="0">
              <a:latin typeface="Calibri" charset="0"/>
            </a:endParaRPr>
          </a:p>
          <a:p>
            <a:pPr eaLnBrk="1" hangingPunct="1"/>
            <a:r>
              <a:rPr lang="el-GR" sz="2800" dirty="0">
                <a:latin typeface="Calibri" charset="0"/>
              </a:rPr>
              <a:t>Οι νομικές και φορολογικές πτυχές</a:t>
            </a:r>
          </a:p>
          <a:p>
            <a:pPr eaLnBrk="1" hangingPunct="1"/>
            <a:r>
              <a:rPr lang="el-GR" sz="2800" dirty="0">
                <a:latin typeface="Calibri" charset="0"/>
              </a:rPr>
              <a:t>Οι τρόποι χρηματοδότησης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9FD44CE-2160-E76E-5C3C-DFC79683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l-GR" dirty="0"/>
              <a:t>Η αναζήτηση - Α</a:t>
            </a:r>
            <a:endParaRPr lang="en-US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AE129F5-2683-9320-D0A1-EA7D23174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F7D9AE53-AC98-9674-DC00-FF020DF49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wrap="square" anchor="t">
            <a:normAutofit lnSpcReduction="10000"/>
          </a:bodyPr>
          <a:lstStyle/>
          <a:p>
            <a:r>
              <a:rPr lang="el-GR" dirty="0"/>
              <a:t>Προσδιορισμός του ζητούμενου</a:t>
            </a:r>
          </a:p>
          <a:p>
            <a:r>
              <a:rPr lang="el-GR" dirty="0"/>
              <a:t>Ιδιοκατοίκηση/επένδυση</a:t>
            </a:r>
            <a:endParaRPr lang="en-GB" dirty="0"/>
          </a:p>
          <a:p>
            <a:r>
              <a:rPr lang="el-GR" dirty="0"/>
              <a:t>Καινούριο/μεταχειρισμένο</a:t>
            </a:r>
          </a:p>
          <a:p>
            <a:r>
              <a:rPr lang="el-GR" dirty="0"/>
              <a:t>Χρονικός ορίζοντας αναμενόμενης ιδιοκτησίας/ανάγκες</a:t>
            </a:r>
          </a:p>
          <a:p>
            <a:r>
              <a:rPr lang="el-GR" dirty="0"/>
              <a:t>Προϋπολογισμός/πως ταιριάζει με το συνολικό προφίλ του αγοραστή </a:t>
            </a:r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969EE42E-36AB-2278-58E6-969E4369A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8" name="Content Placeholder 17" descr="Person typing on a laptop">
            <a:extLst>
              <a:ext uri="{FF2B5EF4-FFF2-40B4-BE49-F238E27FC236}">
                <a16:creationId xmlns:a16="http://schemas.microsoft.com/office/drawing/2014/main" id="{C0393273-6019-435E-B510-CE3E1D4C996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4" r="27178" b="1"/>
          <a:stretch/>
        </p:blipFill>
        <p:spPr>
          <a:xfrm>
            <a:off x="4645025" y="2174875"/>
            <a:ext cx="4041775" cy="3951288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B8CBA-BB23-44E6-9FE6-4F51FDBE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63F0F3FC-21C5-D44E-BD43-B0FC4A4720B8}" type="slidenum">
              <a:rPr lang="el-GR" smtClean="0"/>
              <a:pPr>
                <a:spcAft>
                  <a:spcPts val="600"/>
                </a:spcAft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852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9FD44CE-2160-E76E-5C3C-DFC79683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l-GR" dirty="0"/>
              <a:t>Η αναζήτηση - Β</a:t>
            </a:r>
            <a:endParaRPr lang="en-US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AE129F5-2683-9320-D0A1-EA7D23174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F7D9AE53-AC98-9674-DC00-FF020DF49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wrap="square" anchor="t">
            <a:normAutofit lnSpcReduction="10000"/>
          </a:bodyPr>
          <a:lstStyle/>
          <a:p>
            <a:r>
              <a:rPr lang="el-GR" dirty="0"/>
              <a:t>Αναζήτηση σε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A</a:t>
            </a:r>
            <a:r>
              <a:rPr lang="el-GR" dirty="0" err="1"/>
              <a:t>γγελίες</a:t>
            </a:r>
            <a:r>
              <a:rPr lang="el-GR" dirty="0"/>
              <a:t> ακινήτων</a:t>
            </a:r>
          </a:p>
          <a:p>
            <a:pPr lvl="1"/>
            <a:r>
              <a:rPr lang="en-GB" dirty="0"/>
              <a:t>M</a:t>
            </a:r>
            <a:r>
              <a:rPr lang="el-GR" dirty="0" err="1"/>
              <a:t>εσίτες</a:t>
            </a:r>
            <a:endParaRPr lang="en-GB" dirty="0"/>
          </a:p>
          <a:p>
            <a:pPr lvl="1"/>
            <a:r>
              <a:rPr lang="el-GR" dirty="0"/>
              <a:t>Ιστοσελίδες εταιρειών ανάπτυξης γης</a:t>
            </a:r>
          </a:p>
          <a:p>
            <a:pPr lvl="1"/>
            <a:r>
              <a:rPr lang="el-GR" dirty="0"/>
              <a:t>Φίλους/γνωστούς	</a:t>
            </a:r>
            <a:endParaRPr lang="en-GB" dirty="0"/>
          </a:p>
          <a:p>
            <a:r>
              <a:rPr lang="el-GR" dirty="0"/>
              <a:t>Το φορολογικό και νομικό καθεστώς (πότε επιτέλους απλοποίηση</a:t>
            </a:r>
            <a:r>
              <a:rPr lang="en-GB" dirty="0"/>
              <a:t>;)</a:t>
            </a:r>
            <a:endParaRPr lang="el-GR" dirty="0"/>
          </a:p>
          <a:p>
            <a:r>
              <a:rPr lang="el-GR" dirty="0"/>
              <a:t>Τεχνητή νοημοσύνη (π.χ. </a:t>
            </a:r>
            <a:r>
              <a:rPr lang="en-GB" dirty="0" err="1"/>
              <a:t>ChatGPT</a:t>
            </a:r>
            <a:r>
              <a:rPr lang="en-GB" dirty="0"/>
              <a:t>) </a:t>
            </a:r>
            <a:r>
              <a:rPr lang="el-GR" dirty="0"/>
              <a:t>	ως εργαλείο</a:t>
            </a:r>
            <a:endParaRPr lang="en-GB" dirty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969EE42E-36AB-2278-58E6-969E4369A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endParaRPr lang="en-US"/>
          </a:p>
        </p:txBody>
      </p:sp>
      <p:pic>
        <p:nvPicPr>
          <p:cNvPr id="18" name="Content Placeholder 17" descr="Person typing on a laptop">
            <a:extLst>
              <a:ext uri="{FF2B5EF4-FFF2-40B4-BE49-F238E27FC236}">
                <a16:creationId xmlns:a16="http://schemas.microsoft.com/office/drawing/2014/main" id="{C0393273-6019-435E-B510-CE3E1D4C996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4" r="27178" b="1"/>
          <a:stretch/>
        </p:blipFill>
        <p:spPr>
          <a:xfrm>
            <a:off x="4645025" y="2174875"/>
            <a:ext cx="4041775" cy="3951288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B8CBA-BB23-44E6-9FE6-4F51FDBE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63F0F3FC-21C5-D44E-BD43-B0FC4A4720B8}" type="slidenum">
              <a:rPr lang="el-GR" smtClean="0"/>
              <a:pPr>
                <a:spcAft>
                  <a:spcPts val="600"/>
                </a:spcAft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358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9FD44CE-2160-E76E-5C3C-DFC79683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l-GR" dirty="0"/>
              <a:t>Η επίσκεψη</a:t>
            </a:r>
            <a:endParaRPr lang="en-US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AE129F5-2683-9320-D0A1-EA7D23174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F7D9AE53-AC98-9674-DC00-FF020DF49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wrap="square" anchor="t">
            <a:normAutofit fontScale="92500" lnSpcReduction="20000"/>
          </a:bodyPr>
          <a:lstStyle/>
          <a:p>
            <a:r>
              <a:rPr lang="el-GR" dirty="0"/>
              <a:t>Απαραίτητη η επί τόπου επίσκεψη για να επιθεωρήσετε την κατάσταση του ακινήτου και την περιοχή</a:t>
            </a:r>
          </a:p>
          <a:p>
            <a:r>
              <a:rPr lang="el-GR" dirty="0"/>
              <a:t>Εάν υπό ανέγερση, επίσκεψη </a:t>
            </a:r>
            <a:r>
              <a:rPr lang="el-GR" dirty="0" err="1"/>
              <a:t>αποπερατωμένων</a:t>
            </a:r>
            <a:r>
              <a:rPr lang="el-GR" dirty="0"/>
              <a:t> έργων του πωλητή</a:t>
            </a:r>
          </a:p>
          <a:p>
            <a:r>
              <a:rPr lang="el-GR" dirty="0"/>
              <a:t>Επικοινωνία με άλλους αγοραστές στο ίδιο ή άλλο έργο</a:t>
            </a:r>
          </a:p>
          <a:p>
            <a:r>
              <a:rPr lang="el-GR" dirty="0"/>
              <a:t>Η συνέπεια έκδοσης τίτλων για νέες οικοδομές</a:t>
            </a:r>
            <a:endParaRPr lang="en-GB" dirty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969EE42E-36AB-2278-58E6-969E4369A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endParaRPr lang="en-US"/>
          </a:p>
        </p:txBody>
      </p:sp>
      <p:pic>
        <p:nvPicPr>
          <p:cNvPr id="18" name="Content Placeholder 17" descr="Locator flag on a city map">
            <a:extLst>
              <a:ext uri="{FF2B5EF4-FFF2-40B4-BE49-F238E27FC236}">
                <a16:creationId xmlns:a16="http://schemas.microsoft.com/office/drawing/2014/main" id="{C0393273-6019-435E-B510-CE3E1D4C996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0" r="15890"/>
          <a:stretch/>
        </p:blipFill>
        <p:spPr>
          <a:xfrm>
            <a:off x="4645025" y="2174875"/>
            <a:ext cx="4041775" cy="3951288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B8CBA-BB23-44E6-9FE6-4F51FDBE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63F0F3FC-21C5-D44E-BD43-B0FC4A4720B8}" type="slidenum">
              <a:rPr lang="el-GR" smtClean="0"/>
              <a:pPr>
                <a:spcAft>
                  <a:spcPts val="600"/>
                </a:spcAft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00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9FD44CE-2160-E76E-5C3C-DFC79683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l-GR" dirty="0"/>
              <a:t>Η επιλογή</a:t>
            </a:r>
            <a:endParaRPr lang="en-US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AE129F5-2683-9320-D0A1-EA7D23174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F7D9AE53-AC98-9674-DC00-FF020DF49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wrap="square" anchor="t">
            <a:normAutofit/>
          </a:bodyPr>
          <a:lstStyle/>
          <a:p>
            <a:r>
              <a:rPr lang="el-GR" dirty="0"/>
              <a:t>Λίστα δύο ή τριών επιλογών για τελική απόφαση</a:t>
            </a:r>
          </a:p>
          <a:p>
            <a:r>
              <a:rPr lang="el-GR" dirty="0"/>
              <a:t>Να αποφεύγεται μια και μοναδική επιλογή		</a:t>
            </a:r>
            <a:endParaRPr lang="en-GB" dirty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969EE42E-36AB-2278-58E6-969E4369A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endParaRPr lang="en-US"/>
          </a:p>
        </p:txBody>
      </p:sp>
      <p:pic>
        <p:nvPicPr>
          <p:cNvPr id="18" name="Content Placeholder 17" descr="Skyscrapers shown from view looking up">
            <a:extLst>
              <a:ext uri="{FF2B5EF4-FFF2-40B4-BE49-F238E27FC236}">
                <a16:creationId xmlns:a16="http://schemas.microsoft.com/office/drawing/2014/main" id="{C0393273-6019-435E-B510-CE3E1D4C996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7" r="15877"/>
          <a:stretch/>
        </p:blipFill>
        <p:spPr>
          <a:xfrm>
            <a:off x="4645025" y="2174875"/>
            <a:ext cx="4041775" cy="3951288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B8CBA-BB23-44E6-9FE6-4F51FDBE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63F0F3FC-21C5-D44E-BD43-B0FC4A4720B8}" type="slidenum">
              <a:rPr lang="el-GR" smtClean="0"/>
              <a:pPr>
                <a:spcAft>
                  <a:spcPts val="600"/>
                </a:spcAft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89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9FD44CE-2160-E76E-5C3C-DFC79683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l-GR" dirty="0"/>
              <a:t>Η τελική έρευνα (</a:t>
            </a:r>
            <a:r>
              <a:rPr lang="en-GB" dirty="0"/>
              <a:t>due diligence)</a:t>
            </a:r>
            <a:endParaRPr lang="en-US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AE129F5-2683-9320-D0A1-EA7D23174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F7D9AE53-AC98-9674-DC00-FF020DF49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wrap="square" anchor="t">
            <a:normAutofit/>
          </a:bodyPr>
          <a:lstStyle/>
          <a:p>
            <a:r>
              <a:rPr lang="el-GR" dirty="0"/>
              <a:t>Υποχρέωση του πωλητή να ικανοποιήσει τον αγοραστή</a:t>
            </a:r>
          </a:p>
          <a:p>
            <a:r>
              <a:rPr lang="el-GR" dirty="0"/>
              <a:t>Να ερευνηθεί η αξιοπιστία του πωλητή</a:t>
            </a:r>
          </a:p>
          <a:p>
            <a:r>
              <a:rPr lang="el-GR" dirty="0"/>
              <a:t>Λεπτομερής έρευνα σε διαδίκτυο και άλλες πηγές για τυχόν κακές εμπειρίες  		</a:t>
            </a:r>
            <a:endParaRPr lang="en-GB" dirty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969EE42E-36AB-2278-58E6-969E4369A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endParaRPr lang="en-US"/>
          </a:p>
        </p:txBody>
      </p:sp>
      <p:pic>
        <p:nvPicPr>
          <p:cNvPr id="18" name="Content Placeholder 17" descr="Two dice rolling in mid-air">
            <a:extLst>
              <a:ext uri="{FF2B5EF4-FFF2-40B4-BE49-F238E27FC236}">
                <a16:creationId xmlns:a16="http://schemas.microsoft.com/office/drawing/2014/main" id="{C0393273-6019-435E-B510-CE3E1D4C996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2" r="15562"/>
          <a:stretch/>
        </p:blipFill>
        <p:spPr>
          <a:xfrm>
            <a:off x="4645025" y="2174875"/>
            <a:ext cx="4041775" cy="3951288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B8CBA-BB23-44E6-9FE6-4F51FDBE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63F0F3FC-21C5-D44E-BD43-B0FC4A4720B8}" type="slidenum">
              <a:rPr lang="el-GR" smtClean="0"/>
              <a:pPr>
                <a:spcAft>
                  <a:spcPts val="600"/>
                </a:spcAft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724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9FD44CE-2160-E76E-5C3C-DFC79683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l-GR" dirty="0"/>
              <a:t>Οι τρόποι χρηματοδότησης</a:t>
            </a:r>
            <a:endParaRPr lang="en-US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AE129F5-2683-9320-D0A1-EA7D23174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F7D9AE53-AC98-9674-DC00-FF020DF49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wrap="square" anchor="t">
            <a:normAutofit/>
          </a:bodyPr>
          <a:lstStyle/>
          <a:p>
            <a:r>
              <a:rPr lang="el-GR" dirty="0"/>
              <a:t>Δυσκολίες στην μετά το 2013 εποχή</a:t>
            </a:r>
          </a:p>
          <a:p>
            <a:r>
              <a:rPr lang="el-GR" dirty="0"/>
              <a:t>Το πρόβλημα των συνεχώς αυξανόμενων επιτοκίων</a:t>
            </a:r>
          </a:p>
          <a:p>
            <a:r>
              <a:rPr lang="el-GR" dirty="0"/>
              <a:t>Είναι πάντα καλύτερα τα σταθερά επιτόκια</a:t>
            </a:r>
            <a:r>
              <a:rPr lang="en-GB" dirty="0"/>
              <a:t>;</a:t>
            </a:r>
            <a:r>
              <a:rPr lang="el-GR" dirty="0"/>
              <a:t>		</a:t>
            </a:r>
            <a:endParaRPr lang="en-GB" dirty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969EE42E-36AB-2278-58E6-969E4369A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endParaRPr lang="en-US"/>
          </a:p>
        </p:txBody>
      </p:sp>
      <p:pic>
        <p:nvPicPr>
          <p:cNvPr id="18" name="Content Placeholder 17" descr="Stock numbers on a digital display">
            <a:extLst>
              <a:ext uri="{FF2B5EF4-FFF2-40B4-BE49-F238E27FC236}">
                <a16:creationId xmlns:a16="http://schemas.microsoft.com/office/drawing/2014/main" id="{C0393273-6019-435E-B510-CE3E1D4C996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57" r="20157"/>
          <a:stretch/>
        </p:blipFill>
        <p:spPr>
          <a:xfrm>
            <a:off x="4645025" y="2174875"/>
            <a:ext cx="4041775" cy="3951288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B8CBA-BB23-44E6-9FE6-4F51FDBE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63F0F3FC-21C5-D44E-BD43-B0FC4A4720B8}" type="slidenum">
              <a:rPr lang="el-GR" smtClean="0"/>
              <a:pPr>
                <a:spcAft>
                  <a:spcPts val="600"/>
                </a:spcAft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174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uiExpand="1" build="p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8801</TotalTime>
  <Words>373</Words>
  <Application>Microsoft Office PowerPoint</Application>
  <PresentationFormat>On-screen Show (4:3)</PresentationFormat>
  <Paragraphs>65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Orbit</vt:lpstr>
      <vt:lpstr>PowerPoint Presentation</vt:lpstr>
      <vt:lpstr>Σύντομη εισαγωγή στον ΚΣΙΑ</vt:lpstr>
      <vt:lpstr>Τα στάδια που εμπλέκονται</vt:lpstr>
      <vt:lpstr>Η αναζήτηση - Α</vt:lpstr>
      <vt:lpstr>Η αναζήτηση - Β</vt:lpstr>
      <vt:lpstr>Η επίσκεψη</vt:lpstr>
      <vt:lpstr>Η επιλογή</vt:lpstr>
      <vt:lpstr>Η τελική έρευνα (due diligence)</vt:lpstr>
      <vt:lpstr>Οι τρόποι χρηματοδότησης</vt:lpstr>
      <vt:lpstr>Απαντήσεις στα ερωτήματά σας/συζήτηση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George Strovolides</cp:lastModifiedBy>
  <cp:revision>249</cp:revision>
  <cp:lastPrinted>2019-11-13T11:28:50Z</cp:lastPrinted>
  <dcterms:created xsi:type="dcterms:W3CDTF">2008-11-30T22:26:47Z</dcterms:created>
  <dcterms:modified xsi:type="dcterms:W3CDTF">2023-03-15T09:03:40Z</dcterms:modified>
</cp:coreProperties>
</file>